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913" r:id="rId2"/>
  </p:sldMasterIdLst>
  <p:notesMasterIdLst>
    <p:notesMasterId r:id="rId35"/>
  </p:notesMasterIdLst>
  <p:sldIdLst>
    <p:sldId id="265" r:id="rId3"/>
    <p:sldId id="267" r:id="rId4"/>
    <p:sldId id="269" r:id="rId5"/>
    <p:sldId id="274" r:id="rId6"/>
    <p:sldId id="275" r:id="rId7"/>
    <p:sldId id="276" r:id="rId8"/>
    <p:sldId id="277" r:id="rId9"/>
    <p:sldId id="278" r:id="rId10"/>
    <p:sldId id="279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3" r:id="rId23"/>
    <p:sldId id="294" r:id="rId24"/>
    <p:sldId id="295" r:id="rId25"/>
    <p:sldId id="296" r:id="rId26"/>
    <p:sldId id="297" r:id="rId27"/>
    <p:sldId id="301" r:id="rId28"/>
    <p:sldId id="298" r:id="rId29"/>
    <p:sldId id="302" r:id="rId30"/>
    <p:sldId id="303" r:id="rId31"/>
    <p:sldId id="299" r:id="rId32"/>
    <p:sldId id="280" r:id="rId33"/>
    <p:sldId id="300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67" autoAdjust="0"/>
    <p:restoredTop sz="86364" autoAdjust="0"/>
  </p:normalViewPr>
  <p:slideViewPr>
    <p:cSldViewPr>
      <p:cViewPr varScale="1">
        <p:scale>
          <a:sx n="95" d="100"/>
          <a:sy n="95" d="100"/>
        </p:scale>
        <p:origin x="9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25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168EE6D3-671A-44F9-857B-7921A9FB27D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7C229EC-1301-4BD3-A594-F773A2B770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6554627-BBA4-46F6-9044-628A418F63A8}" type="datetimeFigureOut">
              <a:rPr lang="en-US"/>
              <a:pPr>
                <a:defRPr/>
              </a:pPr>
              <a:t>12/13/2019</a:t>
            </a:fld>
            <a:endParaRPr lang="en-US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427E3739-678E-4AD4-A825-437E90F79A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7406D3FD-9949-4B44-83F3-F14217847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682F17B-BDA6-4D2D-8954-F47E035F835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F397503-3E11-48FF-B5F4-463A5ED512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418EEAA-3D80-4C67-8CAF-CF20FB399789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5720" y="2390780"/>
            <a:ext cx="857256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85720" y="1571612"/>
            <a:ext cx="8572560" cy="642942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5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6715140" y="4514864"/>
            <a:ext cx="2143151" cy="914400"/>
          </a:xfrm>
        </p:spPr>
        <p:txBody>
          <a:bodyPr>
            <a:normAutofit/>
          </a:bodyPr>
          <a:lstStyle>
            <a:lvl1pPr algn="r">
              <a:buNone/>
              <a:defRPr sz="1200"/>
            </a:lvl1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DEDB4A8-3A50-4233-8DF4-A3992A02DA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245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786322"/>
            <a:ext cx="5486400" cy="4429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095384"/>
            <a:ext cx="5486400" cy="365602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28638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E33C465-7F53-41B9-88A5-A6437E0712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31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E90167-210F-4BF8-953F-7781AF232E1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25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A86C26-9CB0-491A-857F-76838FA425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23850" y="6524625"/>
            <a:ext cx="3714750" cy="341313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23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Südtiroler Informatik AG – Informatica Alto Adige SPA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96655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Südtiroler Informatik AG – Informatica Alto Adige SPA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55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Südtiroler Informatik AG – Informatica Alto Adige SPA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36716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Südtiroler Informatik AG – Informatica Alto Adige SPA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994067"/>
      </p:ext>
    </p:extLst>
  </p:cSld>
  <p:clrMapOvr>
    <a:masterClrMapping/>
  </p:clrMapOvr>
  <p:hf sldNum="0"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Südtiroler Informatik AG – Informatica Alto Adige SPA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522908"/>
      </p:ext>
    </p:extLst>
  </p:cSld>
  <p:clrMapOvr>
    <a:masterClrMapping/>
  </p:clrMapOvr>
  <p:hf sldNum="0"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Südtiroler Informatik AG – Informatica Alto Adige SPA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8582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Südtiroler Informatik AG – Informatica Alto Adige SPA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08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5" descr="hilite-bild.jpg">
            <a:extLst>
              <a:ext uri="{FF2B5EF4-FFF2-40B4-BE49-F238E27FC236}">
                <a16:creationId xmlns:a16="http://schemas.microsoft.com/office/drawing/2014/main" id="{06416112-A69C-4660-A96D-18395BBB16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8938"/>
            <a:ext cx="9144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715436" cy="571504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214282" y="1928802"/>
            <a:ext cx="8715436" cy="714380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6786567" y="5514996"/>
            <a:ext cx="2143151" cy="914400"/>
          </a:xfrm>
        </p:spPr>
        <p:txBody>
          <a:bodyPr>
            <a:normAutofit/>
          </a:bodyPr>
          <a:lstStyle>
            <a:lvl1pPr algn="r">
              <a:buNone/>
              <a:defRPr sz="1200"/>
            </a:lvl1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F4C0D30E-D988-4D3C-98F5-E51FA730BBC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2875" y="6524625"/>
            <a:ext cx="3714750" cy="341313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009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Südtiroler Informatik AG – Informatica Alto Adige SPA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749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Südtiroler Informatik AG – Informatica Alto Adige SPA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3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Südtiroler Informatik AG – Informatica Alto Adige SPA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50355"/>
      </p:ext>
    </p:extLst>
  </p:cSld>
  <p:clrMapOvr>
    <a:masterClrMapping/>
  </p:clrMapOvr>
  <p:hf sldNum="0"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Südtiroler Informatik AG – Informatica Alto Adige SPA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65667015"/>
      </p:ext>
    </p:extLst>
  </p:cSld>
  <p:clrMapOvr>
    <a:masterClrMapping/>
  </p:clrMapOvr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Südtiroler Informatik AG – Informatica Alto Adige SPA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140522"/>
      </p:ext>
    </p:extLst>
  </p:cSld>
  <p:clrMapOvr>
    <a:masterClrMapping/>
  </p:clrMapOvr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Südtiroler Informatik AG – Informatica Alto Adige SPA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8650027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Südtiroler Informatik AG – Informatica Alto Adige SPA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387707"/>
      </p:ext>
    </p:extLst>
  </p:cSld>
  <p:clrMapOvr>
    <a:masterClrMapping/>
  </p:clrMapOvr>
  <p:hf sldNum="0"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Südtiroler Informatik AG – Informatica Alto Adige SPA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019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Südtiroler Informatik AG – Informatica Alto Adige SPA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29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85720" y="2390780"/>
            <a:ext cx="857256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285720" y="1571612"/>
            <a:ext cx="8572560" cy="642942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5" name="Textplatzhalter 11"/>
          <p:cNvSpPr>
            <a:spLocks noGrp="1"/>
          </p:cNvSpPr>
          <p:nvPr>
            <p:ph type="body" sz="quarter" idx="11"/>
          </p:nvPr>
        </p:nvSpPr>
        <p:spPr>
          <a:xfrm>
            <a:off x="6715140" y="4514864"/>
            <a:ext cx="2143151" cy="914400"/>
          </a:xfrm>
        </p:spPr>
        <p:txBody>
          <a:bodyPr>
            <a:normAutofit/>
          </a:bodyPr>
          <a:lstStyle>
            <a:lvl1pPr algn="r">
              <a:buNone/>
              <a:defRPr sz="1200"/>
            </a:lvl1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0DEDB4A8-3A50-4233-8DF4-A3992A02DAD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13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857240"/>
            <a:ext cx="8715436" cy="857248"/>
          </a:xfrm>
        </p:spPr>
        <p:txBody>
          <a:bodyPr anchor="ctr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14282" y="1928802"/>
            <a:ext cx="8715436" cy="392909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4pPr>
              <a:defRPr sz="1500"/>
            </a:lvl4pPr>
            <a:lvl5pPr>
              <a:defRPr sz="1300"/>
            </a:lvl5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BB665F-F88C-44B4-95DF-B435F3BBCC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875" y="6524625"/>
            <a:ext cx="3714750" cy="341313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726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59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76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916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934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979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98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7351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1612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29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4781569"/>
            <a:ext cx="8501122" cy="1362075"/>
          </a:xfrm>
        </p:spPr>
        <p:txBody>
          <a:bodyPr/>
          <a:lstStyle>
            <a:lvl1pPr algn="l">
              <a:defRPr sz="2800" b="1" cap="all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3138495"/>
            <a:ext cx="850112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E8454-15B5-4D45-8C2C-0163164D1D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875" y="6524625"/>
            <a:ext cx="3714750" cy="341313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72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410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157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768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648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07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8021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248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364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758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2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9166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3568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6065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6480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185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0902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063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764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784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1306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5720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half" idx="12"/>
          </p:nvPr>
        </p:nvSpPr>
        <p:spPr>
          <a:xfrm>
            <a:off x="4643438" y="1928802"/>
            <a:ext cx="4214842" cy="392909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10A1C36-7ABE-49E2-8560-F070150CD3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886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1000108"/>
            <a:ext cx="8715436" cy="57150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85720" y="1714488"/>
            <a:ext cx="4143404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5720" y="2425688"/>
            <a:ext cx="4143404" cy="35544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714876" y="1714488"/>
            <a:ext cx="4143404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10" name="Inhaltsplatzhalter 3"/>
          <p:cNvSpPr>
            <a:spLocks noGrp="1"/>
          </p:cNvSpPr>
          <p:nvPr>
            <p:ph sz="half" idx="13"/>
          </p:nvPr>
        </p:nvSpPr>
        <p:spPr>
          <a:xfrm>
            <a:off x="4714876" y="2425688"/>
            <a:ext cx="4143404" cy="35544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F241F44-6270-47BB-A072-49297EAF777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142875" y="6453188"/>
            <a:ext cx="3714750" cy="341312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513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282" y="928670"/>
            <a:ext cx="8715436" cy="64293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DDBCFB7-EBD0-4AF2-A2DD-015AF28E0DE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875" y="6524625"/>
            <a:ext cx="3714750" cy="341313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6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5F3CD3A6-D720-4F5A-89DC-2369F6CD07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875" y="6524625"/>
            <a:ext cx="3714750" cy="341313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446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85720" y="1000107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03570" y="1000108"/>
            <a:ext cx="5454710" cy="4929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85720" y="2285991"/>
            <a:ext cx="3008313" cy="36433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1EEE2B4-19FC-48DB-BF3C-16A3883AD8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96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41" Type="http://schemas.openxmlformats.org/officeDocument/2006/relationships/slideLayout" Target="../slideLayouts/slideLayout5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45F909E8-E42D-4A78-B1E6-4350F63D20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14313" y="1071563"/>
            <a:ext cx="8715375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Titelmasterformat durch Klicken bearbeiten</a:t>
            </a:r>
            <a:endParaRPr lang="en-US" altLang="en-US"/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C18AC0A5-FDF6-4899-B14D-0539C38D23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14313" y="1928813"/>
            <a:ext cx="8715375" cy="392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/>
              <a:t>Textmasterformate durch Klicken bearbeiten</a:t>
            </a:r>
          </a:p>
          <a:p>
            <a:pPr lvl="1"/>
            <a:r>
              <a:rPr lang="de-DE" altLang="en-US"/>
              <a:t>Zweite Ebene</a:t>
            </a:r>
          </a:p>
          <a:p>
            <a:pPr lvl="2"/>
            <a:r>
              <a:rPr lang="de-DE" altLang="en-US"/>
              <a:t>Dritte Ebene</a:t>
            </a:r>
          </a:p>
          <a:p>
            <a:pPr lvl="3"/>
            <a:r>
              <a:rPr lang="de-DE" altLang="en-US"/>
              <a:t>Vierte Ebene</a:t>
            </a:r>
          </a:p>
          <a:p>
            <a:pPr lvl="4"/>
            <a:r>
              <a:rPr lang="de-DE" altLang="en-US"/>
              <a:t>Fünfte Ebene</a:t>
            </a:r>
            <a:endParaRPr lang="en-US" alt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ADBC943-8AE1-4577-A33C-3F47A41CBD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825" y="6524625"/>
            <a:ext cx="3714750" cy="341313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r>
              <a:rPr lang="de-DE"/>
              <a:t>© Südtiroler Informatik AG – </a:t>
            </a:r>
            <a:r>
              <a:rPr lang="de-DE" err="1"/>
              <a:t>Informatica</a:t>
            </a:r>
            <a:r>
              <a:rPr lang="de-DE"/>
              <a:t> Alto </a:t>
            </a:r>
            <a:r>
              <a:rPr lang="de-DE" err="1"/>
              <a:t>Adige</a:t>
            </a:r>
            <a:r>
              <a:rPr lang="de-DE"/>
              <a:t> SPA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6" r:id="rId2"/>
    <p:sldLayoutId id="2147483907" r:id="rId3"/>
    <p:sldLayoutId id="2147483908" r:id="rId4"/>
    <p:sldLayoutId id="2147483902" r:id="rId5"/>
    <p:sldLayoutId id="2147483909" r:id="rId6"/>
    <p:sldLayoutId id="2147483910" r:id="rId7"/>
    <p:sldLayoutId id="2147483911" r:id="rId8"/>
    <p:sldLayoutId id="2147483903" r:id="rId9"/>
    <p:sldLayoutId id="2147483904" r:id="rId10"/>
    <p:sldLayoutId id="2147483905" r:id="rId11"/>
    <p:sldLayoutId id="214748391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 MT" panose="020B0502020104020203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 MT" panose="020B0502020104020203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 MT" panose="020B0502020104020203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 MT" panose="020B0502020104020203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 MT" panose="020B0502020104020203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 MT" panose="020B0502020104020203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 MT" panose="020B0502020104020203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Gill Sans MT" panose="020B0502020104020203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de-DE"/>
              <a:t>© Südtiroler Informatik AG – Informatica Alto Adige SPA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579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  <p:sldLayoutId id="2147483931" r:id="rId18"/>
    <p:sldLayoutId id="2147483932" r:id="rId19"/>
    <p:sldLayoutId id="2147483933" r:id="rId20"/>
    <p:sldLayoutId id="2147483934" r:id="rId21"/>
    <p:sldLayoutId id="2147483935" r:id="rId22"/>
    <p:sldLayoutId id="2147483936" r:id="rId23"/>
    <p:sldLayoutId id="2147483937" r:id="rId24"/>
    <p:sldLayoutId id="2147483938" r:id="rId25"/>
    <p:sldLayoutId id="2147483939" r:id="rId26"/>
    <p:sldLayoutId id="2147483940" r:id="rId27"/>
    <p:sldLayoutId id="2147483941" r:id="rId28"/>
    <p:sldLayoutId id="2147483942" r:id="rId29"/>
    <p:sldLayoutId id="2147483943" r:id="rId30"/>
    <p:sldLayoutId id="2147483944" r:id="rId31"/>
    <p:sldLayoutId id="2147483945" r:id="rId32"/>
    <p:sldLayoutId id="2147483946" r:id="rId33"/>
    <p:sldLayoutId id="2147483947" r:id="rId34"/>
    <p:sldLayoutId id="2147483948" r:id="rId35"/>
    <p:sldLayoutId id="2147483949" r:id="rId36"/>
    <p:sldLayoutId id="2147483950" r:id="rId37"/>
    <p:sldLayoutId id="2147483951" r:id="rId38"/>
    <p:sldLayoutId id="2147483952" r:id="rId39"/>
    <p:sldLayoutId id="2147483953" r:id="rId40"/>
    <p:sldLayoutId id="2147483954" r:id="rId41"/>
    <p:sldLayoutId id="2147483955" r:id="rId42"/>
    <p:sldLayoutId id="2147483956" r:id="rId43"/>
    <p:sldLayoutId id="2147483957" r:id="rId44"/>
    <p:sldLayoutId id="2147483958" r:id="rId45"/>
    <p:sldLayoutId id="2147483959" r:id="rId46"/>
    <p:sldLayoutId id="2147483960" r:id="rId4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my.civis.bz.it/schuleinschreibung" TargetMode="Externa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ubtitle 1">
            <a:extLst>
              <a:ext uri="{FF2B5EF4-FFF2-40B4-BE49-F238E27FC236}">
                <a16:creationId xmlns:a16="http://schemas.microsoft.com/office/drawing/2014/main" id="{EB70CB12-0EB8-4D7F-81A7-6A49589D85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it-IT" sz="2400"/>
              <a:t>Iscrizioni OnLine Einschreibungen</a:t>
            </a:r>
          </a:p>
          <a:p>
            <a:endParaRPr lang="de-DE" altLang="de-DE"/>
          </a:p>
        </p:txBody>
      </p:sp>
      <p:sp>
        <p:nvSpPr>
          <p:cNvPr id="10243" name="Title 2">
            <a:extLst>
              <a:ext uri="{FF2B5EF4-FFF2-40B4-BE49-F238E27FC236}">
                <a16:creationId xmlns:a16="http://schemas.microsoft.com/office/drawing/2014/main" id="{F022273A-B871-464D-96DB-38E6E2B73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it-IT" b="1" dirty="0">
                <a:solidFill>
                  <a:schemeClr val="tx1"/>
                </a:solidFill>
              </a:rPr>
              <a:t>IOLE</a:t>
            </a:r>
            <a:endParaRPr lang="de-DE" altLang="de-DE" dirty="0">
              <a:solidFill>
                <a:schemeClr val="tx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69246FC-FF3E-430E-A636-59593712B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434" y="4037533"/>
            <a:ext cx="5133333" cy="94285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el 1">
            <a:extLst>
              <a:ext uri="{FF2B5EF4-FFF2-40B4-BE49-F238E27FC236}">
                <a16:creationId xmlns:a16="http://schemas.microsoft.com/office/drawing/2014/main" id="{4387ACEE-8A07-4200-9767-531564414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115888"/>
            <a:ext cx="8715375" cy="649287"/>
          </a:xfrm>
          <a:noFill/>
        </p:spPr>
        <p:txBody>
          <a:bodyPr/>
          <a:lstStyle/>
          <a:p>
            <a:pPr algn="ctr"/>
            <a:r>
              <a:rPr lang="it-IT" altLang="it-IT" sz="2800" dirty="0"/>
              <a:t>GRUNDSTUFE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6C8B196-57AE-4D78-8394-8CBF59376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620713"/>
            <a:ext cx="8534400" cy="1152525"/>
          </a:xfrm>
          <a:noFill/>
        </p:spPr>
        <p:txBody>
          <a:bodyPr>
            <a:normAutofit lnSpcReduction="10000"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1800" b="1" dirty="0"/>
              <a:t>Seite 4 – Wahl der Schule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1800" dirty="0"/>
              <a:t>In der Drop-Down-List sind alle Schulen der gewählten Gemeinde aufgelistet 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de-DE" altLang="en-US" sz="1800" b="1" dirty="0"/>
              <a:t>Achtung: Mann muss die Schule des Einzugsgebietes wählen (Territoriale Kompetenz</a:t>
            </a:r>
            <a:r>
              <a:rPr lang="en-US" altLang="en-US" sz="1800" b="1" dirty="0"/>
              <a:t>)</a:t>
            </a:r>
            <a:endParaRPr lang="it-IT" altLang="en-US" sz="1800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01E198A-AF6E-4F10-B6ED-A9D0B7865B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1746861"/>
            <a:ext cx="5220429" cy="46107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el 1">
            <a:extLst>
              <a:ext uri="{FF2B5EF4-FFF2-40B4-BE49-F238E27FC236}">
                <a16:creationId xmlns:a16="http://schemas.microsoft.com/office/drawing/2014/main" id="{19A92C36-C1DE-4D73-A4EA-F1A55B642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115888"/>
            <a:ext cx="8715375" cy="649287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it-IT" altLang="it-IT" sz="3100" dirty="0"/>
              <a:t>GRUNDSTUFE</a:t>
            </a:r>
            <a:br>
              <a:rPr lang="it-IT" altLang="it-IT" sz="2800" dirty="0"/>
            </a:br>
            <a:endParaRPr lang="it-IT" altLang="it-IT" sz="2800" dirty="0"/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6C8B196-57AE-4D78-8394-8CBF59376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620713"/>
            <a:ext cx="8534400" cy="936079"/>
          </a:xfrm>
          <a:noFill/>
        </p:spPr>
        <p:txBody>
          <a:bodyPr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1800" b="1" dirty="0"/>
              <a:t>Seite 4 – Wahl der Schule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de-DE" altLang="en-US" sz="1800" dirty="0"/>
              <a:t>Hat man die Schule gewählt, kann man zwischen den eventuell vorhandenen Fachrichtungen entscheiden (Normalunterricht, Ganztagsunterricht, …)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CE7EE6A-57C3-4737-A93A-631355C4DA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174" y="1914313"/>
            <a:ext cx="5847961" cy="331488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el 1">
            <a:extLst>
              <a:ext uri="{FF2B5EF4-FFF2-40B4-BE49-F238E27FC236}">
                <a16:creationId xmlns:a16="http://schemas.microsoft.com/office/drawing/2014/main" id="{B97A6D58-5EB6-4BE1-B19A-D051FE75F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115888"/>
            <a:ext cx="8715375" cy="649287"/>
          </a:xfrm>
          <a:noFill/>
        </p:spPr>
        <p:txBody>
          <a:bodyPr>
            <a:normAutofit/>
          </a:bodyPr>
          <a:lstStyle/>
          <a:p>
            <a:pPr algn="ctr"/>
            <a:r>
              <a:rPr lang="it-IT" altLang="it-IT" sz="2800" dirty="0"/>
              <a:t>GRUNDSTUFE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6C8B196-57AE-4D78-8394-8CBF59376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620713"/>
            <a:ext cx="8534400" cy="1008087"/>
          </a:xfrm>
          <a:noFill/>
        </p:spPr>
        <p:txBody>
          <a:bodyPr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1800" b="1" dirty="0"/>
              <a:t>Seite 4 – Wahl der Schule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de-DE" altLang="en-US" sz="1800" dirty="0"/>
              <a:t>Hat man die Fachrichtung gewählt, kann man zwischen den eventuell vorhandenen Fachrichtung Spezialisierungen entscheiden </a:t>
            </a:r>
            <a:r>
              <a:rPr lang="it-IT" altLang="en-US" sz="1800" b="1" dirty="0">
                <a:highlight>
                  <a:srgbClr val="FFFF00"/>
                </a:highlight>
              </a:rPr>
              <a:t>NEW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05D7624-0FAC-4B4E-BD7F-0421B100A2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88840"/>
            <a:ext cx="6586157" cy="374668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el 1">
            <a:extLst>
              <a:ext uri="{FF2B5EF4-FFF2-40B4-BE49-F238E27FC236}">
                <a16:creationId xmlns:a16="http://schemas.microsoft.com/office/drawing/2014/main" id="{5B064187-998C-404D-BEDD-C82AF4CB8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115888"/>
            <a:ext cx="8715375" cy="576262"/>
          </a:xfrm>
          <a:noFill/>
        </p:spPr>
        <p:txBody>
          <a:bodyPr/>
          <a:lstStyle/>
          <a:p>
            <a:pPr algn="ctr"/>
            <a:r>
              <a:rPr lang="it-IT" altLang="it-IT" sz="2800" dirty="0"/>
              <a:t>OBERSTUFE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6C8B196-57AE-4D78-8394-8CBF59376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620713"/>
            <a:ext cx="8534400" cy="1224111"/>
          </a:xfrm>
          <a:noFill/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it-IT" sz="1800" b="1" dirty="0"/>
              <a:t>Pagina 4 – scelta della scuola</a:t>
            </a:r>
          </a:p>
          <a:p>
            <a:pPr algn="just">
              <a:spcBef>
                <a:spcPts val="0"/>
              </a:spcBef>
              <a:defRPr/>
            </a:pPr>
            <a:r>
              <a:rPr lang="de-DE" sz="1400" dirty="0"/>
              <a:t>Wahl der Gemeinde </a:t>
            </a:r>
          </a:p>
          <a:p>
            <a:pPr algn="just">
              <a:spcBef>
                <a:spcPts val="0"/>
              </a:spcBef>
              <a:defRPr/>
            </a:pPr>
            <a:r>
              <a:rPr lang="de-DE" sz="1400" dirty="0"/>
              <a:t>Wahl der Schule</a:t>
            </a:r>
          </a:p>
          <a:p>
            <a:pPr algn="just">
              <a:spcBef>
                <a:spcPts val="0"/>
              </a:spcBef>
              <a:defRPr/>
            </a:pPr>
            <a:r>
              <a:rPr lang="de-DE" sz="1400" dirty="0"/>
              <a:t>Wahl der Fachrichtung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400" dirty="0">
                <a:highlight>
                  <a:srgbClr val="FFFF00"/>
                </a:highlight>
              </a:rPr>
              <a:t>scelta della specializzazione/materia (opzionale)</a:t>
            </a:r>
            <a:endParaRPr lang="it-IT" altLang="en-US" sz="1400" b="1" dirty="0">
              <a:highlight>
                <a:srgbClr val="FFFF00"/>
              </a:highlight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AE4A8AF-8A2D-4BEB-8CEA-D6230FDBC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988840"/>
            <a:ext cx="5667050" cy="40054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el 1">
            <a:extLst>
              <a:ext uri="{FF2B5EF4-FFF2-40B4-BE49-F238E27FC236}">
                <a16:creationId xmlns:a16="http://schemas.microsoft.com/office/drawing/2014/main" id="{06DD67DA-D825-4688-BB96-CF8866E5B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115888"/>
            <a:ext cx="8715375" cy="576262"/>
          </a:xfrm>
          <a:noFill/>
        </p:spPr>
        <p:txBody>
          <a:bodyPr/>
          <a:lstStyle/>
          <a:p>
            <a:pPr algn="ctr"/>
            <a:r>
              <a:rPr lang="it-IT" altLang="it-IT" sz="2800" dirty="0"/>
              <a:t>BERUFSCHULE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6C8B196-57AE-4D78-8394-8CBF59376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620713"/>
            <a:ext cx="8534400" cy="1440135"/>
          </a:xfrm>
          <a:noFill/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it-IT" sz="1800" b="1" dirty="0"/>
              <a:t>Pagina 4 – scelta della scuola</a:t>
            </a:r>
          </a:p>
          <a:p>
            <a:pPr algn="just">
              <a:spcBef>
                <a:spcPts val="0"/>
              </a:spcBef>
              <a:defRPr/>
            </a:pPr>
            <a:r>
              <a:rPr lang="de-DE" sz="1400" dirty="0"/>
              <a:t>Wahl der Gemeinde </a:t>
            </a:r>
          </a:p>
          <a:p>
            <a:pPr algn="just">
              <a:spcBef>
                <a:spcPts val="0"/>
              </a:spcBef>
              <a:defRPr/>
            </a:pPr>
            <a:r>
              <a:rPr lang="de-DE" sz="1400" dirty="0"/>
              <a:t>Wahl der Schule</a:t>
            </a:r>
          </a:p>
          <a:p>
            <a:pPr algn="just">
              <a:spcBef>
                <a:spcPts val="0"/>
              </a:spcBef>
              <a:defRPr/>
            </a:pPr>
            <a:r>
              <a:rPr lang="de-DE" sz="1400" dirty="0"/>
              <a:t>Wahl der Klasse</a:t>
            </a:r>
          </a:p>
          <a:p>
            <a:pPr algn="just">
              <a:spcBef>
                <a:spcPts val="0"/>
              </a:spcBef>
              <a:defRPr/>
            </a:pPr>
            <a:r>
              <a:rPr lang="de-DE" sz="1400" dirty="0"/>
              <a:t>Wahl der Fachrichtung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400" dirty="0">
                <a:highlight>
                  <a:srgbClr val="FFFF00"/>
                </a:highlight>
              </a:rPr>
              <a:t>scelta della specializzazione (opzionale)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CDBA139-340F-4608-A8EF-53FF2B4C05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276872"/>
            <a:ext cx="5609892" cy="409020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el 1">
            <a:extLst>
              <a:ext uri="{FF2B5EF4-FFF2-40B4-BE49-F238E27FC236}">
                <a16:creationId xmlns:a16="http://schemas.microsoft.com/office/drawing/2014/main" id="{68C8C2A6-98F2-4622-B527-736310F35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115888"/>
            <a:ext cx="8715375" cy="649287"/>
          </a:xfrm>
          <a:noFill/>
        </p:spPr>
        <p:txBody>
          <a:bodyPr/>
          <a:lstStyle/>
          <a:p>
            <a:pPr algn="ctr"/>
            <a:r>
              <a:rPr lang="it-IT" altLang="it-IT" sz="2800" dirty="0"/>
              <a:t>GRUNDSTUFE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6C8B196-57AE-4D78-8394-8CBF59376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620713"/>
            <a:ext cx="8534400" cy="936625"/>
          </a:xfrm>
          <a:noFill/>
        </p:spPr>
        <p:txBody>
          <a:bodyPr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1800" b="1" dirty="0"/>
              <a:t>Seite 5 – Informationen über die bisherige Schullaufbahn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de-DE" altLang="en-US" sz="1800" dirty="0"/>
              <a:t>Diese Daten werden nur abgefragt, sofern sie in der Datenbank des Schulinformationssystem noch nicht vorhanden sind</a:t>
            </a:r>
          </a:p>
        </p:txBody>
      </p:sp>
      <p:pic>
        <p:nvPicPr>
          <p:cNvPr id="6" name="Immagine 1">
            <a:extLst>
              <a:ext uri="{FF2B5EF4-FFF2-40B4-BE49-F238E27FC236}">
                <a16:creationId xmlns:a16="http://schemas.microsoft.com/office/drawing/2014/main" id="{F603F623-3CBC-4B88-A446-C247C444DF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866"/>
          <a:stretch/>
        </p:blipFill>
        <p:spPr>
          <a:xfrm>
            <a:off x="971600" y="1567800"/>
            <a:ext cx="5628031" cy="49837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el 1">
            <a:extLst>
              <a:ext uri="{FF2B5EF4-FFF2-40B4-BE49-F238E27FC236}">
                <a16:creationId xmlns:a16="http://schemas.microsoft.com/office/drawing/2014/main" id="{FEF6D711-4922-4184-AC69-EB72FB1F0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115888"/>
            <a:ext cx="8715375" cy="649287"/>
          </a:xfrm>
          <a:noFill/>
        </p:spPr>
        <p:txBody>
          <a:bodyPr/>
          <a:lstStyle/>
          <a:p>
            <a:pPr algn="ctr"/>
            <a:r>
              <a:rPr lang="it-IT" altLang="it-IT" sz="2800" dirty="0"/>
              <a:t>OBERSTUFE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6C8B196-57AE-4D78-8394-8CBF59376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620713"/>
            <a:ext cx="8534400" cy="936625"/>
          </a:xfrm>
          <a:noFill/>
        </p:spPr>
        <p:txBody>
          <a:bodyPr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1800" b="1" dirty="0"/>
              <a:t>Seite 5 – Informationen über die bisherige Schullaufbahn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de-DE" altLang="en-US" sz="1800" dirty="0"/>
              <a:t>Diese Daten werden nur abgefragt, sofern sie in der Datenbank des Schulinformationssystem noch nicht vorhanden sind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F5C3C09-AB2E-444F-9A11-CEA8E3B274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772816"/>
            <a:ext cx="6582694" cy="48012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el 1">
            <a:extLst>
              <a:ext uri="{FF2B5EF4-FFF2-40B4-BE49-F238E27FC236}">
                <a16:creationId xmlns:a16="http://schemas.microsoft.com/office/drawing/2014/main" id="{B2DA2103-0AA9-436D-B00C-82E154A5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313" y="115888"/>
            <a:ext cx="8715375" cy="649287"/>
          </a:xfrm>
          <a:noFill/>
        </p:spPr>
        <p:txBody>
          <a:bodyPr/>
          <a:lstStyle/>
          <a:p>
            <a:pPr algn="ctr"/>
            <a:r>
              <a:rPr lang="it-IT" altLang="it-IT" sz="2800" dirty="0"/>
              <a:t>BERUFSCHULE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6C8B196-57AE-4D78-8394-8CBF59376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9388" y="620713"/>
            <a:ext cx="8534400" cy="936625"/>
          </a:xfrm>
          <a:noFill/>
        </p:spPr>
        <p:txBody>
          <a:bodyPr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1800" b="1" dirty="0"/>
              <a:t>Seite 5 – Informationen über die bisherige Schullaufbahn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de-DE" altLang="en-US" sz="1800" dirty="0"/>
              <a:t>Diese Daten werden nur abgefragt, sofern sie in der Datenbank des Schulinformationssystem noch nicht vorhanden sind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D50ED3-3DC2-4759-8F89-B456DC309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14" y="1677032"/>
            <a:ext cx="4095331" cy="298704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253B2397-2B68-4C66-9A46-3A456311B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6258" y="1949941"/>
            <a:ext cx="4453430" cy="254838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>
            <a:extLst>
              <a:ext uri="{FF2B5EF4-FFF2-40B4-BE49-F238E27FC236}">
                <a16:creationId xmlns:a16="http://schemas.microsoft.com/office/drawing/2014/main" id="{E1A0B313-EE38-4A31-9172-8827BADFD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713" y="115888"/>
            <a:ext cx="8534400" cy="649287"/>
          </a:xfrm>
          <a:noFill/>
        </p:spPr>
        <p:txBody>
          <a:bodyPr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1800" b="1" dirty="0"/>
              <a:t>Seite 6 – </a:t>
            </a:r>
            <a:r>
              <a:rPr lang="it-IT" altLang="en-US" sz="1800" b="1" dirty="0" err="1"/>
              <a:t>Sprachkenntnisse</a:t>
            </a:r>
            <a:r>
              <a:rPr lang="it-IT" altLang="en-US" sz="1800" b="1" dirty="0"/>
              <a:t> </a:t>
            </a:r>
            <a:r>
              <a:rPr lang="it-IT" altLang="en-US" sz="1800" b="1" dirty="0" err="1"/>
              <a:t>des</a:t>
            </a:r>
            <a:r>
              <a:rPr lang="it-IT" altLang="en-US" sz="1800" b="1" dirty="0"/>
              <a:t> </a:t>
            </a:r>
            <a:r>
              <a:rPr lang="it-IT" altLang="en-US" sz="1800" b="1" dirty="0" err="1"/>
              <a:t>Schülers</a:t>
            </a:r>
            <a:r>
              <a:rPr lang="it-IT" altLang="en-US" sz="1800" b="1" dirty="0"/>
              <a:t> </a:t>
            </a:r>
            <a:r>
              <a:rPr lang="it-IT" altLang="en-US" sz="1800" b="1" dirty="0" err="1"/>
              <a:t>oder</a:t>
            </a:r>
            <a:r>
              <a:rPr lang="it-IT" altLang="en-US" sz="1800" b="1" dirty="0"/>
              <a:t> </a:t>
            </a:r>
            <a:r>
              <a:rPr lang="it-IT" altLang="en-US" sz="1800" b="1" dirty="0" err="1"/>
              <a:t>der</a:t>
            </a:r>
            <a:r>
              <a:rPr lang="it-IT" altLang="en-US" sz="1800" b="1" dirty="0"/>
              <a:t> </a:t>
            </a:r>
            <a:r>
              <a:rPr lang="it-IT" altLang="en-US" sz="1800" b="1" dirty="0" err="1"/>
              <a:t>Schülerin</a:t>
            </a:r>
            <a:endParaRPr lang="it-IT" altLang="en-US" sz="1800" b="1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642CF29-9278-4042-A386-7E39C8C2EF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46" y="910794"/>
            <a:ext cx="6630325" cy="430590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1B062C7-E550-47E0-91A4-FB22F0EA5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425" y="4340093"/>
            <a:ext cx="4304071" cy="17532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6C8B196-57AE-4D78-8394-8CBF59376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713" y="115888"/>
            <a:ext cx="8534400" cy="838200"/>
          </a:xfrm>
          <a:noFill/>
        </p:spPr>
        <p:txBody>
          <a:bodyPr>
            <a:normAutofit lnSpcReduction="10000"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1800" b="1" dirty="0"/>
              <a:t>Seite 7 – Daten der Eltern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de-DE" altLang="en-US" sz="1800" dirty="0"/>
              <a:t>Die Felder sind vorab ausgefüllt, sofern die Daten in der Datenbank bereits vorhanden sind.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7B6822E-C99A-400C-A300-DD1BE010B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96752"/>
            <a:ext cx="4659220" cy="5092445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D45D5036-738B-4CAD-8DA0-10BD2C1B8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6913" y="4344517"/>
            <a:ext cx="4511567" cy="23507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2710AD91-F9F8-4C81-8786-3FBB2009D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75" y="115888"/>
            <a:ext cx="8715375" cy="588962"/>
          </a:xfrm>
          <a:noFill/>
        </p:spPr>
        <p:txBody>
          <a:bodyPr/>
          <a:lstStyle/>
          <a:p>
            <a:r>
              <a:rPr lang="it-IT" altLang="it-IT" sz="1800" b="1" dirty="0">
                <a:solidFill>
                  <a:schemeClr val="tx2"/>
                </a:solidFill>
              </a:rPr>
              <a:t>Link</a:t>
            </a:r>
            <a:r>
              <a:rPr lang="it-IT" altLang="it-IT" sz="1800" dirty="0"/>
              <a:t>: </a:t>
            </a:r>
            <a:r>
              <a:rPr lang="de-DE" altLang="it-IT" sz="1800" b="1" dirty="0"/>
              <a:t>: </a:t>
            </a:r>
            <a:r>
              <a:rPr lang="de-DE" altLang="it-IT" sz="1800" b="1" dirty="0">
                <a:hlinkClick r:id="rId2"/>
              </a:rPr>
              <a:t>https://my.civis.bz.it/schuleinschreibung</a:t>
            </a:r>
            <a:endParaRPr lang="de-DE" altLang="de-DE" sz="1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92E209E-530E-473C-9449-68A9721966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591335"/>
            <a:ext cx="5532699" cy="615077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6C8B196-57AE-4D78-8394-8CBF59376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712" y="115888"/>
            <a:ext cx="8652767" cy="1225550"/>
          </a:xfrm>
          <a:noFill/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  <a:defRPr/>
            </a:pPr>
            <a:r>
              <a:rPr lang="de-DE" altLang="it-IT" sz="1800" b="1" dirty="0"/>
              <a:t>Seite 8 – Bankdaten</a:t>
            </a:r>
          </a:p>
          <a:p>
            <a:pPr algn="just">
              <a:defRPr/>
            </a:pPr>
            <a:r>
              <a:rPr lang="de-DE" altLang="it-IT" sz="1800" dirty="0"/>
              <a:t>Für Grundschulen NICHT Pflicht</a:t>
            </a:r>
          </a:p>
          <a:p>
            <a:pPr algn="just">
              <a:defRPr/>
            </a:pPr>
            <a:r>
              <a:rPr lang="de-DE" altLang="it-IT" sz="1800" dirty="0"/>
              <a:t>Für Oberschulen Pflicht (die Daten sind für die Ansuchen für Schulfürsorge notwendig )</a:t>
            </a:r>
            <a:r>
              <a:rPr lang="it-IT" altLang="it-IT" sz="1800" dirty="0"/>
              <a:t>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88ECCED-B78D-4364-8CF7-2ED1D7E87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049" y="1638050"/>
            <a:ext cx="5391902" cy="35819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6C8B196-57AE-4D78-8394-8CBF59376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713" y="115888"/>
            <a:ext cx="8534400" cy="864840"/>
          </a:xfrm>
          <a:noFill/>
        </p:spPr>
        <p:txBody>
          <a:bodyPr>
            <a:normAutofit lnSpcReduction="10000"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1800" b="1" dirty="0"/>
              <a:t>Seite 9 – Andere telefonische Kontakte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de-DE" altLang="en-US" sz="1600" dirty="0"/>
              <a:t>Es ist möglich, andere telefonische Kontakte anzugeben (nicht Eltern), die die Schule, falls nötig kontaktieren kann</a:t>
            </a:r>
            <a:r>
              <a:rPr lang="de-DE" altLang="en-US" sz="1800" dirty="0"/>
              <a:t>. </a:t>
            </a:r>
          </a:p>
        </p:txBody>
      </p:sp>
      <p:pic>
        <p:nvPicPr>
          <p:cNvPr id="5" name="Immagine 1">
            <a:extLst>
              <a:ext uri="{FF2B5EF4-FFF2-40B4-BE49-F238E27FC236}">
                <a16:creationId xmlns:a16="http://schemas.microsoft.com/office/drawing/2014/main" id="{22EC21FC-E842-4C44-B873-2F1FFE5255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319"/>
          <a:stretch/>
        </p:blipFill>
        <p:spPr>
          <a:xfrm>
            <a:off x="2699792" y="864840"/>
            <a:ext cx="5415265" cy="587727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6C8B196-57AE-4D78-8394-8CBF59376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713" y="115888"/>
            <a:ext cx="8534400" cy="1009650"/>
          </a:xfrm>
          <a:noFill/>
        </p:spPr>
        <p:txBody>
          <a:bodyPr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1800" b="1" dirty="0"/>
              <a:t>Seite 10 – Religionsunterricht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de-DE" altLang="en-US" sz="1800" dirty="0"/>
              <a:t>Es wird angegeben, ob der Schüler vom Religionsunterricht befreit werden möchte und welche alternative Tätigkeit gewünscht wird.</a:t>
            </a:r>
            <a:endParaRPr lang="de-DE" altLang="en-US" sz="1800" dirty="0">
              <a:solidFill>
                <a:srgbClr val="00B05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CC5F0C6-55EE-43B7-80CB-E37161542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268760"/>
            <a:ext cx="5334744" cy="473458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6C8B196-57AE-4D78-8394-8CBF59376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713" y="115888"/>
            <a:ext cx="8534400" cy="1584325"/>
          </a:xfrm>
          <a:noFill/>
        </p:spPr>
        <p:txBody>
          <a:bodyPr>
            <a:normAutofit lnSpcReduction="10000"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1800" b="1" dirty="0"/>
              <a:t>Seite 11 – Ausspeisung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de-DE" altLang="en-US" sz="1800" dirty="0"/>
              <a:t>Es ist möglich anzugeben, ob und an welchen Tagen ein Mensadienst gewünscht wird.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de-DE" altLang="en-US" sz="1800" b="1" dirty="0"/>
              <a:t>ACHTUNG! Dies ist nicht die effektive Einschreibung für den Mensadienst, sondern eine aus organisatorischen Gründen notwendige Information für die Schule</a:t>
            </a:r>
          </a:p>
        </p:txBody>
      </p:sp>
      <p:pic>
        <p:nvPicPr>
          <p:cNvPr id="5" name="Immagine 1">
            <a:extLst>
              <a:ext uri="{FF2B5EF4-FFF2-40B4-BE49-F238E27FC236}">
                <a16:creationId xmlns:a16="http://schemas.microsoft.com/office/drawing/2014/main" id="{7E899754-6806-4E44-BB8C-D3B89D2FF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72816"/>
            <a:ext cx="6835046" cy="359964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6C8B196-57AE-4D78-8394-8CBF59376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713" y="115889"/>
            <a:ext cx="8534400" cy="1080864"/>
          </a:xfrm>
          <a:noFill/>
        </p:spPr>
        <p:txBody>
          <a:bodyPr/>
          <a:lstStyle/>
          <a:p>
            <a:pPr algn="just">
              <a:spcBef>
                <a:spcPct val="0"/>
              </a:spcBef>
              <a:buNone/>
            </a:pPr>
            <a:r>
              <a:rPr lang="de-DE" altLang="en-US" sz="1800" b="1" dirty="0"/>
              <a:t>Seite 11 – Schülerheim (</a:t>
            </a:r>
            <a:r>
              <a:rPr lang="it-IT" altLang="en-US" sz="1800" b="1" dirty="0" err="1"/>
              <a:t>n</a:t>
            </a:r>
            <a:r>
              <a:rPr lang="it-IT" sz="1800" b="1" dirty="0" err="1"/>
              <a:t>ur</a:t>
            </a:r>
            <a:r>
              <a:rPr lang="it-IT" sz="1800" b="1" dirty="0"/>
              <a:t> f</a:t>
            </a:r>
            <a:r>
              <a:rPr lang="de-DE" sz="1800" b="1" dirty="0" err="1"/>
              <a:t>ür</a:t>
            </a:r>
            <a:r>
              <a:rPr lang="de-DE" sz="1800" b="1" dirty="0"/>
              <a:t> </a:t>
            </a:r>
            <a:r>
              <a:rPr lang="it-IT" sz="1800" b="1" dirty="0" err="1"/>
              <a:t>Oberstufe</a:t>
            </a:r>
            <a:r>
              <a:rPr lang="de-DE" altLang="en-US" sz="1800" b="1" dirty="0"/>
              <a:t>)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de-DE" altLang="en-US" sz="1800" b="1" dirty="0"/>
              <a:t>ACHTUNG! Dies ist nicht die effektive Einschreibung, sondern eine aus organisatorischen Gründen notwendige Information für die Schule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885ED4F-1AAF-42A0-B117-D0B95A297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85629"/>
            <a:ext cx="6706536" cy="194337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6C8B196-57AE-4D78-8394-8CBF59376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713" y="115888"/>
            <a:ext cx="8534400" cy="936625"/>
          </a:xfrm>
          <a:noFill/>
        </p:spPr>
        <p:txBody>
          <a:bodyPr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1800" b="1" dirty="0"/>
              <a:t>Seite 12 – Ermächtigungen und Mitteilungen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de-DE" altLang="en-US" sz="1800" dirty="0"/>
              <a:t>Es ist möglich weitere Ermächtigungen und Mitteilungen zu wählen, die von der Schule angeboten werde.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3CA53FC-2E0A-4D64-B5D2-ED132303F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84784"/>
            <a:ext cx="5059990" cy="473964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6C8B196-57AE-4D78-8394-8CBF59376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713" y="115888"/>
            <a:ext cx="8534400" cy="936625"/>
          </a:xfrm>
          <a:noFill/>
        </p:spPr>
        <p:txBody>
          <a:bodyPr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1800" b="1" dirty="0"/>
              <a:t>Seite 12 – Ermächtigungen und Mitteilungen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de-DE" altLang="en-US" sz="1800" dirty="0"/>
              <a:t>Es ist möglich weitere Ermächtigungen und Mitteilungen zu wählen, die von der Schule angeboten werde.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D351053-BCCD-4CFC-A6DF-931B5EB6C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340768"/>
            <a:ext cx="5363323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493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911F293E-1D39-4273-A65A-ABAEBCA0A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713" y="115888"/>
            <a:ext cx="8534400" cy="720725"/>
          </a:xfrm>
          <a:noFill/>
        </p:spPr>
        <p:txBody>
          <a:bodyPr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1800" b="1" dirty="0"/>
              <a:t>Seite 13 – Ermächtigung</a:t>
            </a:r>
            <a:endParaRPr lang="it-IT" altLang="en-US" sz="18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BC0F4D2-22BB-47B9-9371-C2D916C2D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43736"/>
            <a:ext cx="5344271" cy="510611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911F293E-1D39-4273-A65A-ABAEBCA0A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713" y="115888"/>
            <a:ext cx="8534400" cy="720725"/>
          </a:xfrm>
          <a:noFill/>
        </p:spPr>
        <p:txBody>
          <a:bodyPr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1800" b="1" dirty="0"/>
              <a:t>Seite 14 – Anlage</a:t>
            </a:r>
            <a:endParaRPr lang="it-IT" altLang="en-US" sz="1800" dirty="0">
              <a:highlight>
                <a:srgbClr val="FFFF00"/>
              </a:highlight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1679E27-9BAF-41E8-A55D-22B1B9EEA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87" y="722945"/>
            <a:ext cx="6827583" cy="541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87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911F293E-1D39-4273-A65A-ABAEBCA0A8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713" y="115888"/>
            <a:ext cx="8534400" cy="720725"/>
          </a:xfrm>
          <a:noFill/>
        </p:spPr>
        <p:txBody>
          <a:bodyPr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1800" b="1" dirty="0"/>
              <a:t>Seite 15 – Mitteilung</a:t>
            </a:r>
            <a:endParaRPr lang="it-IT" altLang="en-US" sz="18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F64F080-A8AD-4FB8-9BEA-9A3BB1920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060848"/>
            <a:ext cx="6687483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86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6C8B196-57AE-4D78-8394-8CBF59376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31763"/>
            <a:ext cx="8534400" cy="992981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de-DE" altLang="it-IT" sz="1600" b="1" dirty="0"/>
              <a:t>Zugriff </a:t>
            </a:r>
            <a:r>
              <a:rPr lang="de-DE" altLang="it-IT" sz="1600" dirty="0"/>
              <a:t>auf den E-</a:t>
            </a:r>
            <a:r>
              <a:rPr lang="de-DE" altLang="it-IT" sz="1600" dirty="0" err="1"/>
              <a:t>Gov</a:t>
            </a:r>
            <a:r>
              <a:rPr lang="de-DE" altLang="it-IT" sz="1600" dirty="0"/>
              <a:t>-Service der Onlineeinschreibungen:</a:t>
            </a:r>
          </a:p>
          <a:p>
            <a:pPr>
              <a:defRPr/>
            </a:pPr>
            <a:r>
              <a:rPr lang="it-IT" sz="1600" dirty="0"/>
              <a:t>SPID (Sistema Pubblico di identità Digitale) </a:t>
            </a:r>
          </a:p>
          <a:p>
            <a:pPr>
              <a:defRPr/>
            </a:pPr>
            <a:r>
              <a:rPr lang="de-DE" altLang="it-IT" sz="1600" dirty="0"/>
              <a:t>Bürgerkarte (Aktivierung durch Gemeinde)</a:t>
            </a:r>
          </a:p>
          <a:p>
            <a:pPr>
              <a:defRPr/>
            </a:pPr>
            <a:endParaRPr lang="de-DE" altLang="de-DE" dirty="0"/>
          </a:p>
        </p:txBody>
      </p:sp>
      <p:pic>
        <p:nvPicPr>
          <p:cNvPr id="5" name="Immagine 2">
            <a:extLst>
              <a:ext uri="{FF2B5EF4-FFF2-40B4-BE49-F238E27FC236}">
                <a16:creationId xmlns:a16="http://schemas.microsoft.com/office/drawing/2014/main" id="{9AEDB0A9-9F22-4D48-9B9C-646462F23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26" y="1664291"/>
            <a:ext cx="8842159" cy="365415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6C8B196-57AE-4D78-8394-8CBF59376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713" y="115888"/>
            <a:ext cx="8534400" cy="936625"/>
          </a:xfrm>
          <a:noFill/>
        </p:spPr>
        <p:txBody>
          <a:bodyPr>
            <a:normAutofit fontScale="92500" lnSpcReduction="20000"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1800" b="1" dirty="0"/>
              <a:t>Seite 16 – Überprüfung und Bestätigung der Einschreibung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de-DE" altLang="en-US" sz="1800" dirty="0"/>
              <a:t>Es wird ein PDF erzeugt, das alle Daten enthält, die vom Bürger eingegeben wurden. Der Bürgern kann/soll die Daten im PDF überprüfen, gegebenenfalls ändern und anschließend den Antrag senden.</a:t>
            </a:r>
          </a:p>
        </p:txBody>
      </p:sp>
      <p:pic>
        <p:nvPicPr>
          <p:cNvPr id="6" name="Immagine 2">
            <a:extLst>
              <a:ext uri="{FF2B5EF4-FFF2-40B4-BE49-F238E27FC236}">
                <a16:creationId xmlns:a16="http://schemas.microsoft.com/office/drawing/2014/main" id="{9498FC9D-7284-4B7B-BB8F-B01D9F01F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07" y="1463040"/>
            <a:ext cx="4768586" cy="2727851"/>
          </a:xfrm>
          <a:prstGeom prst="rect">
            <a:avLst/>
          </a:prstGeom>
          <a:ln>
            <a:solidFill>
              <a:srgbClr val="92D050"/>
            </a:solidFill>
          </a:ln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8B1D4C8-2395-407D-9338-C57D6EE02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490" y="3816626"/>
            <a:ext cx="5927484" cy="2477414"/>
          </a:xfrm>
          <a:prstGeom prst="rect">
            <a:avLst/>
          </a:prstGeom>
          <a:ln>
            <a:solidFill>
              <a:srgbClr val="92D050"/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D7FEEF86-46D6-4A54-A21B-EDACFB567D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241" y="779228"/>
            <a:ext cx="7421825" cy="511625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>
            <a:extLst>
              <a:ext uri="{FF2B5EF4-FFF2-40B4-BE49-F238E27FC236}">
                <a16:creationId xmlns:a16="http://schemas.microsoft.com/office/drawing/2014/main" id="{D0B7F996-2B35-4D09-8D70-5669A093C8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979488"/>
            <a:ext cx="8534400" cy="649287"/>
          </a:xfrm>
          <a:noFill/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de-DE" altLang="en-US" sz="1800" dirty="0"/>
              <a:t>Nach dem Absenden der Einschreibung erhält der Bürger eine Nachricht über den korrekten Versand der Onlineeinschreibung.</a:t>
            </a:r>
            <a:endParaRPr lang="de-DE" altLang="en-US" sz="1800" b="1" dirty="0"/>
          </a:p>
        </p:txBody>
      </p:sp>
      <p:sp>
        <p:nvSpPr>
          <p:cNvPr id="39940" name="Content Placeholder 2">
            <a:extLst>
              <a:ext uri="{FF2B5EF4-FFF2-40B4-BE49-F238E27FC236}">
                <a16:creationId xmlns:a16="http://schemas.microsoft.com/office/drawing/2014/main" id="{3EC2E30A-C5A0-4828-96DE-FDD06BDCCA63}"/>
              </a:ext>
            </a:extLst>
          </p:cNvPr>
          <p:cNvSpPr txBox="1">
            <a:spLocks/>
          </p:cNvSpPr>
          <p:nvPr/>
        </p:nvSpPr>
        <p:spPr bwMode="auto">
          <a:xfrm>
            <a:off x="257175" y="4076700"/>
            <a:ext cx="8534400" cy="180181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1800" b="1" dirty="0"/>
              <a:t>Achtung! Die Einschreibung ist erst abgeschlossen, sobald die Schule die Einschreibung überprüft hat und die Einschreibung bestätigt bzw. ablehnt. 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de-DE" altLang="en-US" sz="1800" b="1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1800" b="1" dirty="0"/>
              <a:t>Es gibt somit eine zweite Nachricht über die Bestätigung/Ablehnung seitens der Schule (bei Ablehnung wird der Bürger gebeten, sich direkt an die Schule zu wenden um weitere Informationen zu erhalten)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BFFF5E83-01D4-4CD7-8375-F586EB452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0825" y="115888"/>
            <a:ext cx="8534400" cy="649287"/>
          </a:xfrm>
          <a:noFill/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de-DE" altLang="en-US" sz="1600" dirty="0"/>
              <a:t>Sobald der Bürger eingeloggt ist, kann mit Klick auf ʺ</a:t>
            </a:r>
            <a:r>
              <a:rPr lang="de-DE" altLang="en-US" sz="1600" i="1" dirty="0"/>
              <a:t>Neuen Antrag erstellen</a:t>
            </a:r>
            <a:r>
              <a:rPr lang="de-DE" altLang="en-US" sz="1600" dirty="0"/>
              <a:t>ʺ die Einschreibeprozedur begonnen werden.</a:t>
            </a:r>
            <a:endParaRPr lang="de-DE" altLang="en-US" sz="1600" dirty="0">
              <a:solidFill>
                <a:srgbClr val="FF0000"/>
              </a:solidFill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D634C85-09EF-429E-B0C0-846EA2888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51799"/>
            <a:ext cx="7023504" cy="335440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E727381C-5357-436A-8040-A7F590C19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713" y="115888"/>
            <a:ext cx="8534400" cy="1225550"/>
          </a:xfrm>
          <a:noFill/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de-DE" altLang="en-US" sz="1600" dirty="0"/>
              <a:t>Der Bürger kann zwischen den verschiedenen Einschreibeformularen wählen. Mit Klick auf “</a:t>
            </a:r>
            <a:r>
              <a:rPr lang="de-DE" altLang="en-US" sz="1600" i="1" dirty="0"/>
              <a:t>Erstellen</a:t>
            </a:r>
            <a:r>
              <a:rPr lang="de-DE" altLang="en-US" sz="1600" dirty="0"/>
              <a:t>” wird die Online-Einschreibeprozedur gestartet.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it-IT" altLang="en-US" sz="1600" b="1" dirty="0">
                <a:highlight>
                  <a:srgbClr val="FFFF00"/>
                </a:highlight>
              </a:rPr>
              <a:t>NEW</a:t>
            </a:r>
            <a:r>
              <a:rPr lang="it-IT" altLang="en-US" sz="1600" dirty="0">
                <a:highlight>
                  <a:srgbClr val="FFFF00"/>
                </a:highlight>
              </a:rPr>
              <a:t>: Se esiste già una richiesta in stato </a:t>
            </a:r>
            <a:r>
              <a:rPr lang="it-IT" altLang="en-US" sz="1600" u="sng" dirty="0">
                <a:highlight>
                  <a:srgbClr val="FFFF00"/>
                </a:highlight>
              </a:rPr>
              <a:t>da inviare </a:t>
            </a:r>
            <a:r>
              <a:rPr lang="it-IT" altLang="en-US" sz="1600" dirty="0">
                <a:highlight>
                  <a:srgbClr val="FFFF00"/>
                </a:highlight>
              </a:rPr>
              <a:t>viene visualizzato il link «Transazioni effettuate» sotto la tipologia corrispondente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12B39C3-3DEA-4159-90B5-EE36373FD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341438"/>
            <a:ext cx="5792761" cy="515719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6C8B196-57AE-4D78-8394-8CBF59376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713" y="115889"/>
            <a:ext cx="8534400" cy="648816"/>
          </a:xfrm>
          <a:noFill/>
        </p:spPr>
        <p:txBody>
          <a:bodyPr>
            <a:normAutofit fontScale="92500" lnSpcReduction="20000"/>
          </a:bodyPr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1600" b="1" dirty="0"/>
              <a:t>Seite 1 – Mitteilung gemäß Datenschutzgesetzt (Art.13 der Verordnung (EU) 2016/679) 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de-DE" altLang="en-US" sz="1600" dirty="0"/>
              <a:t>Verlangt die Bestätigung, dass der Bürger die Mitteilung gelesen hat, sowie die Richtigkeit der Daten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1F468FB-7250-44D8-A005-4D4BE57C53D0}"/>
              </a:ext>
            </a:extLst>
          </p:cNvPr>
          <p:cNvSpPr txBox="1"/>
          <p:nvPr/>
        </p:nvSpPr>
        <p:spPr>
          <a:xfrm>
            <a:off x="6008020" y="4092733"/>
            <a:ext cx="2822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/>
              <a:t>Nur</a:t>
            </a:r>
            <a:r>
              <a:rPr lang="it-IT" sz="1200" dirty="0"/>
              <a:t> f</a:t>
            </a:r>
            <a:r>
              <a:rPr lang="de-DE" sz="1200" dirty="0" err="1"/>
              <a:t>ür</a:t>
            </a:r>
            <a:r>
              <a:rPr lang="de-DE" sz="1200" dirty="0"/>
              <a:t> </a:t>
            </a:r>
            <a:r>
              <a:rPr lang="it-IT" sz="1200" dirty="0" err="1"/>
              <a:t>Oberstufe</a:t>
            </a:r>
            <a:endParaRPr lang="it-IT" sz="1200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67C1DCE-E25C-42FD-903E-91D32AD48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27" y="1052736"/>
            <a:ext cx="7372220" cy="285376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150881F-251B-40AA-A3D1-9267D13C33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4048" y="4369732"/>
            <a:ext cx="4843426" cy="191500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6C8B196-57AE-4D78-8394-8CBF59376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713" y="115888"/>
            <a:ext cx="8534400" cy="1514391"/>
          </a:xfrm>
          <a:noFill/>
        </p:spPr>
        <p:txBody>
          <a:bodyPr>
            <a:normAutofit lnSpcReduction="10000"/>
          </a:bodyPr>
          <a:lstStyle/>
          <a:p>
            <a:pPr marL="0" indent="0" algn="just">
              <a:buNone/>
              <a:defRPr/>
            </a:pPr>
            <a:r>
              <a:rPr lang="de-DE" altLang="it-IT" sz="2000" b="1" dirty="0"/>
              <a:t>Seite 2 – Daten des Schülers</a:t>
            </a:r>
          </a:p>
          <a:p>
            <a:pPr marL="0" indent="0" algn="just">
              <a:buNone/>
              <a:defRPr/>
            </a:pPr>
            <a:r>
              <a:rPr lang="de-DE" altLang="it-IT" sz="1800" dirty="0"/>
              <a:t>Abgefragt wird:</a:t>
            </a:r>
          </a:p>
          <a:p>
            <a:pPr algn="just">
              <a:spcBef>
                <a:spcPts val="0"/>
              </a:spcBef>
              <a:defRPr/>
            </a:pPr>
            <a:r>
              <a:rPr lang="de-DE" altLang="it-IT" sz="1400" dirty="0"/>
              <a:t>wer die Einschreibung macht </a:t>
            </a:r>
          </a:p>
          <a:p>
            <a:pPr algn="just">
              <a:spcBef>
                <a:spcPts val="0"/>
              </a:spcBef>
              <a:defRPr/>
            </a:pPr>
            <a:r>
              <a:rPr lang="de-DE" altLang="it-IT" sz="1400" dirty="0"/>
              <a:t>für wen (Kind) die Einschreibung gemacht wird </a:t>
            </a:r>
          </a:p>
          <a:p>
            <a:pPr algn="just">
              <a:spcBef>
                <a:spcPts val="0"/>
              </a:spcBef>
              <a:defRPr/>
            </a:pPr>
            <a:r>
              <a:rPr lang="de-DE" altLang="it-IT" sz="1400" dirty="0"/>
              <a:t>ob die Daten beider Elternteile eingegeben werden</a:t>
            </a:r>
          </a:p>
          <a:p>
            <a:pPr algn="just">
              <a:spcBef>
                <a:spcPts val="0"/>
              </a:spcBef>
              <a:defRPr/>
            </a:pPr>
            <a:r>
              <a:rPr lang="de-DE" altLang="it-IT" sz="1400" dirty="0"/>
              <a:t>die Erklärung, dass die Einschreibung in Einvernehmen mit dem anderen Elternteil erfolgt</a:t>
            </a:r>
          </a:p>
        </p:txBody>
      </p:sp>
      <p:pic>
        <p:nvPicPr>
          <p:cNvPr id="7" name="Immagine 2">
            <a:extLst>
              <a:ext uri="{FF2B5EF4-FFF2-40B4-BE49-F238E27FC236}">
                <a16:creationId xmlns:a16="http://schemas.microsoft.com/office/drawing/2014/main" id="{D6F9AA14-3619-463F-B81B-C78F27C87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11" y="1700808"/>
            <a:ext cx="4442376" cy="508518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D9B5F77-78B0-41E2-B405-0FCF2A106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2865" y="4896640"/>
            <a:ext cx="4272768" cy="1852356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EC2D016D-5295-4474-AF08-77796AF3183E}"/>
              </a:ext>
            </a:extLst>
          </p:cNvPr>
          <p:cNvSpPr txBox="1"/>
          <p:nvPr/>
        </p:nvSpPr>
        <p:spPr>
          <a:xfrm>
            <a:off x="5732891" y="4533127"/>
            <a:ext cx="28227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err="1"/>
              <a:t>Nur</a:t>
            </a:r>
            <a:r>
              <a:rPr lang="it-IT" sz="1200" dirty="0"/>
              <a:t> </a:t>
            </a:r>
            <a:r>
              <a:rPr lang="it-IT" sz="1200" dirty="0" err="1"/>
              <a:t>für</a:t>
            </a:r>
            <a:r>
              <a:rPr lang="it-IT" sz="1200" dirty="0"/>
              <a:t> </a:t>
            </a:r>
            <a:r>
              <a:rPr lang="it-IT" sz="1200" dirty="0" err="1"/>
              <a:t>Oberstufe</a:t>
            </a:r>
            <a:endParaRPr lang="it-IT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520E6221-ADD5-4127-B500-B37510BE9B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713" y="115888"/>
            <a:ext cx="8534400" cy="720725"/>
          </a:xfrm>
          <a:noFill/>
        </p:spPr>
        <p:txBody>
          <a:bodyPr/>
          <a:lstStyle/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1800" b="1" dirty="0"/>
              <a:t>Seite 3 – Daten des Schülers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de-DE" altLang="en-US" sz="1800" dirty="0"/>
              <a:t>Eingabe der anagrafischen Daten des Schülers</a:t>
            </a:r>
            <a:r>
              <a:rPr lang="de-DE" altLang="en-US" sz="1050" dirty="0"/>
              <a:t> (das Feld Kontakt ist nur Pflichtfeld für volljährige Schüler)</a:t>
            </a:r>
          </a:p>
        </p:txBody>
      </p:sp>
      <p:sp>
        <p:nvSpPr>
          <p:cNvPr id="17411" name="Footer Placeholder 4">
            <a:extLst>
              <a:ext uri="{FF2B5EF4-FFF2-40B4-BE49-F238E27FC236}">
                <a16:creationId xmlns:a16="http://schemas.microsoft.com/office/drawing/2014/main" id="{C0E67513-A7B1-40E3-9D2E-146C402FCB66}"/>
              </a:ext>
            </a:extLst>
          </p:cNvPr>
          <p:cNvSpPr>
            <a:spLocks noGrp="1" noChangeArrowheads="1"/>
          </p:cNvSpPr>
          <p:nvPr>
            <p:ph type="ftr" sz="quarter" idx="1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7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1000">
                <a:latin typeface="Arial" panose="020B0604020202020204" pitchFamily="34" charset="0"/>
              </a:rPr>
              <a:t>© Südtiroler Informatik AG – Informatica Alto Adige SPA</a:t>
            </a:r>
            <a:endParaRPr lang="en-US" altLang="de-DE" sz="1000">
              <a:latin typeface="Arial" panose="020B0604020202020204" pitchFamily="34" charset="0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6CCD0F9-A6B9-444E-B950-84CC76128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906382"/>
            <a:ext cx="5162922" cy="584532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49051313-9BD6-40E1-B75D-8ABB7B976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2090" y="4504997"/>
            <a:ext cx="5420481" cy="235300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36C8B196-57AE-4D78-8394-8CBF59376E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9713" y="115888"/>
            <a:ext cx="8534400" cy="1368896"/>
          </a:xfrm>
          <a:noFill/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  <a:defRPr/>
            </a:pPr>
            <a:r>
              <a:rPr lang="de-DE" altLang="it-IT" sz="1800" b="1" dirty="0"/>
              <a:t>Seite 4 – Wahl der Schule</a:t>
            </a:r>
          </a:p>
          <a:p>
            <a:pPr algn="just">
              <a:defRPr/>
            </a:pPr>
            <a:r>
              <a:rPr lang="de-DE" altLang="it-IT" sz="1800" dirty="0"/>
              <a:t>Wahl der Gemeinde </a:t>
            </a:r>
          </a:p>
          <a:p>
            <a:pPr algn="just">
              <a:defRPr/>
            </a:pPr>
            <a:r>
              <a:rPr lang="de-DE" altLang="it-IT" sz="1800" dirty="0"/>
              <a:t>Wahl der Sprache (Unterrichtssprache der Schule) </a:t>
            </a:r>
          </a:p>
          <a:p>
            <a:pPr algn="just">
              <a:defRPr/>
            </a:pPr>
            <a:r>
              <a:rPr lang="it-IT" altLang="en-US" sz="1800" b="1" dirty="0">
                <a:highlight>
                  <a:srgbClr val="FFFF00"/>
                </a:highlight>
              </a:rPr>
              <a:t>NEW</a:t>
            </a:r>
            <a:r>
              <a:rPr lang="it-IT" altLang="en-US" sz="1800" dirty="0">
                <a:highlight>
                  <a:srgbClr val="FFFF00"/>
                </a:highlight>
              </a:rPr>
              <a:t> solo private per visualizzare </a:t>
            </a:r>
            <a:r>
              <a:rPr lang="it-IT" altLang="en-US" sz="1800" u="sng" dirty="0">
                <a:highlight>
                  <a:srgbClr val="FFFF00"/>
                </a:highlight>
              </a:rPr>
              <a:t>solo</a:t>
            </a:r>
            <a:r>
              <a:rPr lang="it-IT" altLang="en-US" sz="1800" dirty="0">
                <a:highlight>
                  <a:srgbClr val="FFFF00"/>
                </a:highlight>
              </a:rPr>
              <a:t> le scuole private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E1A06DD-4A76-4165-A3A9-2725A6942E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628800"/>
            <a:ext cx="6573167" cy="48965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ag_v3">
  <a:themeElements>
    <a:clrScheme name="siag">
      <a:dk1>
        <a:srgbClr val="1F497D"/>
      </a:dk1>
      <a:lt1>
        <a:srgbClr val="FFFFFF"/>
      </a:lt1>
      <a:dk2>
        <a:srgbClr val="000000"/>
      </a:dk2>
      <a:lt2>
        <a:srgbClr val="F2F2F2"/>
      </a:lt2>
      <a:accent1>
        <a:srgbClr val="1F497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F497D"/>
      </a:hlink>
      <a:folHlink>
        <a:srgbClr val="800080"/>
      </a:folHlink>
    </a:clrScheme>
    <a:fontScheme name="Siag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siag_v3</Template>
  <TotalTime>0</TotalTime>
  <Words>800</Words>
  <Application>Microsoft Office PowerPoint</Application>
  <PresentationFormat>Bildschirmpräsentation (4:3)</PresentationFormat>
  <Paragraphs>86</Paragraphs>
  <Slides>32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32</vt:i4>
      </vt:variant>
    </vt:vector>
  </HeadingPairs>
  <TitlesOfParts>
    <vt:vector size="39" baseType="lpstr">
      <vt:lpstr>Arial</vt:lpstr>
      <vt:lpstr>Calibri</vt:lpstr>
      <vt:lpstr>Gill Sans MT</vt:lpstr>
      <vt:lpstr>Trebuchet MS</vt:lpstr>
      <vt:lpstr>Wingdings 3</vt:lpstr>
      <vt:lpstr>siag_v3</vt:lpstr>
      <vt:lpstr>Facette</vt:lpstr>
      <vt:lpstr>IOLE</vt:lpstr>
      <vt:lpstr>Link: : https://my.civis.bz.it/schuleinschreibung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GRUNDSTUFE</vt:lpstr>
      <vt:lpstr>GRUNDSTUFE </vt:lpstr>
      <vt:lpstr>GRUNDSTUFE</vt:lpstr>
      <vt:lpstr>OBERSTUFE</vt:lpstr>
      <vt:lpstr>BERUFSCHULE</vt:lpstr>
      <vt:lpstr>GRUNDSTUFE</vt:lpstr>
      <vt:lpstr>OBERSTUFE</vt:lpstr>
      <vt:lpstr>BERUFSCHULE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SIAG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Helmut Gasser</dc:creator>
  <cp:lastModifiedBy>Windegger, Edith</cp:lastModifiedBy>
  <cp:revision>78</cp:revision>
  <dcterms:created xsi:type="dcterms:W3CDTF">2012-02-21T07:32:53Z</dcterms:created>
  <dcterms:modified xsi:type="dcterms:W3CDTF">2019-12-13T08:26:43Z</dcterms:modified>
</cp:coreProperties>
</file>